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rima Madurai Medium" panose="020B0604020202020204" charset="0"/>
      <p:regular r:id="rId31"/>
    </p:embeddedFont>
    <p:embeddedFont>
      <p:font typeface="Arima Madurai Medium Bold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inzel" panose="020B0604020202020204" charset="0"/>
      <p:regular r:id="rId37"/>
    </p:embeddedFont>
    <p:embeddedFont>
      <p:font typeface="Cinzel Bold" panose="020B0604020202020204" charset="0"/>
      <p:regular r:id="rId38"/>
    </p:embeddedFont>
    <p:embeddedFont>
      <p:font typeface="Great Vibes" panose="020B0604020202020204" charset="0"/>
      <p:regular r:id="rId39"/>
    </p:embeddedFont>
    <p:embeddedFont>
      <p:font typeface="Playlist Script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2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12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6.svg"/><Relationship Id="rId5" Type="http://schemas.openxmlformats.org/officeDocument/2006/relationships/image" Target="../media/image36.svg"/><Relationship Id="rId10" Type="http://schemas.openxmlformats.org/officeDocument/2006/relationships/image" Target="../media/image25.png"/><Relationship Id="rId4" Type="http://schemas.openxmlformats.org/officeDocument/2006/relationships/image" Target="../media/image35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71564" y="2061223"/>
            <a:ext cx="8944871" cy="1720158"/>
            <a:chOff x="0" y="0"/>
            <a:chExt cx="4468888" cy="859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8888" cy="859397"/>
            </a:xfrm>
            <a:custGeom>
              <a:avLst/>
              <a:gdLst/>
              <a:ahLst/>
              <a:cxnLst/>
              <a:rect l="l" t="t" r="r" b="b"/>
              <a:pathLst>
                <a:path w="4468888" h="859397">
                  <a:moveTo>
                    <a:pt x="0" y="0"/>
                  </a:moveTo>
                  <a:lnTo>
                    <a:pt x="0" y="859397"/>
                  </a:lnTo>
                  <a:lnTo>
                    <a:pt x="4468888" y="859397"/>
                  </a:lnTo>
                  <a:lnTo>
                    <a:pt x="4468888" y="0"/>
                  </a:lnTo>
                  <a:lnTo>
                    <a:pt x="0" y="0"/>
                  </a:lnTo>
                  <a:close/>
                  <a:moveTo>
                    <a:pt x="4407928" y="798437"/>
                  </a:moveTo>
                  <a:lnTo>
                    <a:pt x="59690" y="798437"/>
                  </a:lnTo>
                  <a:lnTo>
                    <a:pt x="59690" y="59690"/>
                  </a:lnTo>
                  <a:lnTo>
                    <a:pt x="4407928" y="59690"/>
                  </a:lnTo>
                  <a:lnTo>
                    <a:pt x="4407928" y="798437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8108863" cy="41115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08862" cy="4111536"/>
            </a:xfrm>
            <a:custGeom>
              <a:avLst/>
              <a:gdLst/>
              <a:ahLst/>
              <a:cxnLst/>
              <a:rect l="l" t="t" r="r" b="b"/>
              <a:pathLst>
                <a:path w="8108862" h="4111536">
                  <a:moveTo>
                    <a:pt x="0" y="0"/>
                  </a:moveTo>
                  <a:lnTo>
                    <a:pt x="0" y="4111536"/>
                  </a:lnTo>
                  <a:lnTo>
                    <a:pt x="8108862" y="4111536"/>
                  </a:lnTo>
                  <a:lnTo>
                    <a:pt x="8108862" y="0"/>
                  </a:lnTo>
                  <a:lnTo>
                    <a:pt x="0" y="0"/>
                  </a:lnTo>
                  <a:close/>
                  <a:moveTo>
                    <a:pt x="8047903" y="4050576"/>
                  </a:moveTo>
                  <a:lnTo>
                    <a:pt x="59690" y="4050576"/>
                  </a:lnTo>
                  <a:lnTo>
                    <a:pt x="59690" y="59690"/>
                  </a:lnTo>
                  <a:lnTo>
                    <a:pt x="8047903" y="59690"/>
                  </a:lnTo>
                  <a:lnTo>
                    <a:pt x="8047903" y="405057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91135" y="5174485"/>
            <a:ext cx="5423340" cy="6263923"/>
            <a:chOff x="0" y="0"/>
            <a:chExt cx="7231120" cy="835189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394746"/>
              <a:ext cx="7231120" cy="595715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134120" y="0"/>
              <a:ext cx="2962879" cy="3182781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0" y="5174485"/>
            <a:ext cx="5747034" cy="6126060"/>
            <a:chOff x="0" y="0"/>
            <a:chExt cx="7662712" cy="816808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872201" y="0"/>
              <a:ext cx="3140250" cy="504835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3486860"/>
              <a:ext cx="7662712" cy="4681220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-535529" y="5384827"/>
            <a:ext cx="5872380" cy="59590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 flipV="1">
            <a:off x="13342096" y="5326918"/>
            <a:ext cx="5872380" cy="595905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193141" y="4608024"/>
            <a:ext cx="11901717" cy="268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7"/>
              </a:lnSpc>
            </a:pPr>
            <a:r>
              <a:rPr lang="en-US" sz="7691" dirty="0">
                <a:solidFill>
                  <a:srgbClr val="FFF8F3"/>
                </a:solidFill>
                <a:latin typeface="Cinzel"/>
              </a:rPr>
              <a:t>Invention Management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16966" y="2222424"/>
            <a:ext cx="9454065" cy="139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13"/>
              </a:lnSpc>
            </a:pPr>
            <a:r>
              <a:rPr lang="en-US" sz="8081" dirty="0">
                <a:solidFill>
                  <a:srgbClr val="77FFD2"/>
                </a:solidFill>
                <a:latin typeface="Cinzel Bold"/>
              </a:rPr>
              <a:t>DBMS 19CSE202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1936" y="872869"/>
            <a:ext cx="16847049" cy="8385431"/>
            <a:chOff x="0" y="0"/>
            <a:chExt cx="8198067" cy="40804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067" cy="4080496"/>
            </a:xfrm>
            <a:custGeom>
              <a:avLst/>
              <a:gdLst/>
              <a:ahLst/>
              <a:cxnLst/>
              <a:rect l="l" t="t" r="r" b="b"/>
              <a:pathLst>
                <a:path w="8198067" h="4080496">
                  <a:moveTo>
                    <a:pt x="0" y="0"/>
                  </a:moveTo>
                  <a:lnTo>
                    <a:pt x="0" y="4080496"/>
                  </a:lnTo>
                  <a:lnTo>
                    <a:pt x="8198067" y="4080496"/>
                  </a:lnTo>
                  <a:lnTo>
                    <a:pt x="8198067" y="0"/>
                  </a:lnTo>
                  <a:lnTo>
                    <a:pt x="0" y="0"/>
                  </a:lnTo>
                  <a:close/>
                  <a:moveTo>
                    <a:pt x="8137107" y="4019536"/>
                  </a:moveTo>
                  <a:lnTo>
                    <a:pt x="59690" y="4019536"/>
                  </a:lnTo>
                  <a:lnTo>
                    <a:pt x="59690" y="59690"/>
                  </a:lnTo>
                  <a:lnTo>
                    <a:pt x="8137107" y="59690"/>
                  </a:lnTo>
                  <a:lnTo>
                    <a:pt x="8137107" y="401953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10328" y="1052964"/>
            <a:ext cx="16067344" cy="772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117" lvl="1" indent="-330059">
              <a:lnSpc>
                <a:spcPts val="6848"/>
              </a:lnSpc>
              <a:buFont typeface="Arial"/>
              <a:buChar char="•"/>
            </a:pPr>
            <a:r>
              <a:rPr lang="en-US" sz="3057" dirty="0">
                <a:solidFill>
                  <a:srgbClr val="FFFFFF"/>
                </a:solidFill>
                <a:latin typeface="Cinzel"/>
              </a:rPr>
              <a:t>SELECT CATEGORY, COUNT (*) FROM INVENTION GROUP BY CATEGORY HAVING COUNT (*) &gt; 1; </a:t>
            </a:r>
          </a:p>
          <a:p>
            <a:pPr marL="660117" lvl="1" indent="-330059">
              <a:lnSpc>
                <a:spcPts val="6848"/>
              </a:lnSpc>
              <a:buFont typeface="Arial"/>
              <a:buChar char="•"/>
            </a:pPr>
            <a:r>
              <a:rPr lang="en-US" sz="3057" dirty="0">
                <a:solidFill>
                  <a:srgbClr val="FFFFFF"/>
                </a:solidFill>
                <a:latin typeface="Cinzel"/>
              </a:rPr>
              <a:t>SELECT * FROM INVENTOR ORDER BY F_NAME;</a:t>
            </a:r>
          </a:p>
          <a:p>
            <a:pPr marL="660117" lvl="1" indent="-330059">
              <a:lnSpc>
                <a:spcPts val="6848"/>
              </a:lnSpc>
              <a:buFont typeface="Arial"/>
              <a:buChar char="•"/>
            </a:pPr>
            <a:r>
              <a:rPr lang="en-US" sz="3057" dirty="0">
                <a:solidFill>
                  <a:srgbClr val="FFFFFF"/>
                </a:solidFill>
                <a:latin typeface="Cinzel"/>
              </a:rPr>
              <a:t>SELECT INVENTION_NAME, F_NAME || ' ' || L_NAME AS INVENTOR_NAME, CATEGORY FROM INVENTION NATURAL JOIN INVENTOR NATURAL JOIN INVENTS;</a:t>
            </a:r>
          </a:p>
          <a:p>
            <a:pPr marL="660117" lvl="1" indent="-330059">
              <a:lnSpc>
                <a:spcPts val="6848"/>
              </a:lnSpc>
              <a:buFont typeface="Arial"/>
              <a:buChar char="•"/>
            </a:pPr>
            <a:r>
              <a:rPr lang="en-US" sz="3057" dirty="0">
                <a:solidFill>
                  <a:srgbClr val="FFFFFF"/>
                </a:solidFill>
                <a:latin typeface="Cinzel"/>
              </a:rPr>
              <a:t>SELECT MAX(REWARD_AMOUNT), COUNT(INVENTION_ID), CATEGORY FROM AWARDS NATURAL JOIN INVENTION GROUP BY CATEGORY HAVING MAX(REWARD_AMOUNT) = (SELECT MAX(REWARD_AMOUNT) FROM AWARDS)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77534"/>
            <a:ext cx="16395855" cy="8725364"/>
            <a:chOff x="0" y="0"/>
            <a:chExt cx="8189664" cy="4358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89664" cy="4358284"/>
            </a:xfrm>
            <a:custGeom>
              <a:avLst/>
              <a:gdLst/>
              <a:ahLst/>
              <a:cxnLst/>
              <a:rect l="l" t="t" r="r" b="b"/>
              <a:pathLst>
                <a:path w="8189664" h="4358284">
                  <a:moveTo>
                    <a:pt x="0" y="0"/>
                  </a:moveTo>
                  <a:lnTo>
                    <a:pt x="0" y="4358284"/>
                  </a:lnTo>
                  <a:lnTo>
                    <a:pt x="8189664" y="4358284"/>
                  </a:lnTo>
                  <a:lnTo>
                    <a:pt x="8189664" y="0"/>
                  </a:lnTo>
                  <a:lnTo>
                    <a:pt x="0" y="0"/>
                  </a:lnTo>
                  <a:close/>
                  <a:moveTo>
                    <a:pt x="8128704" y="4297324"/>
                  </a:moveTo>
                  <a:lnTo>
                    <a:pt x="59690" y="4297324"/>
                  </a:lnTo>
                  <a:lnTo>
                    <a:pt x="59690" y="59690"/>
                  </a:lnTo>
                  <a:lnTo>
                    <a:pt x="8128704" y="59690"/>
                  </a:lnTo>
                  <a:lnTo>
                    <a:pt x="8128704" y="4297324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723900"/>
            <a:ext cx="16934960" cy="887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684" lvl="1" indent="-346842">
              <a:lnSpc>
                <a:spcPts val="7068"/>
              </a:lnSpc>
              <a:buFont typeface="Arial"/>
              <a:buChar char="•"/>
            </a:pPr>
            <a:r>
              <a:rPr lang="en-US" sz="3212">
                <a:solidFill>
                  <a:srgbClr val="FFFFFF"/>
                </a:solidFill>
                <a:latin typeface="Cinzel"/>
              </a:rPr>
              <a:t>SELECT * FROM AWARDS WHERE REWARD_AMOUNT&gt;100000 AND REWARD_AMOUNT&lt;900000 </a:t>
            </a:r>
          </a:p>
          <a:p>
            <a:pPr marL="693684" lvl="1" indent="-346842">
              <a:lnSpc>
                <a:spcPts val="7068"/>
              </a:lnSpc>
              <a:buFont typeface="Arial"/>
              <a:buChar char="•"/>
            </a:pPr>
            <a:r>
              <a:rPr lang="en-US" sz="3212">
                <a:solidFill>
                  <a:srgbClr val="FFFFFF"/>
                </a:solidFill>
                <a:latin typeface="Cinzel"/>
              </a:rPr>
              <a:t>SELECT AWARD_NAME, CATEGORY, REWARD_AMOUNT, REWARD_AMOUNT*15/100 AS CHARITY_AMOUNT, REWARD_AMOUNT-REWARD_AMOUNT*15/100 AS AMOUNT_RECEIVED FROM AWARDS WHERE REWARD_AMOUNT*15/100&gt;80000 AND REWARD_AMOUNT - REWARD_AMOUNT*15/100&gt;550000</a:t>
            </a:r>
          </a:p>
          <a:p>
            <a:pPr marL="693684" lvl="1" indent="-346842">
              <a:lnSpc>
                <a:spcPts val="7068"/>
              </a:lnSpc>
              <a:buFont typeface="Arial"/>
              <a:buChar char="•"/>
            </a:pPr>
            <a:r>
              <a:rPr lang="en-US" sz="3212">
                <a:solidFill>
                  <a:srgbClr val="FFFFFF"/>
                </a:solidFill>
                <a:latin typeface="Cinzel"/>
              </a:rPr>
              <a:t>SELECT CONCAT (F_NAME,' ', L_NAME) AS NAME, COUNTRY, JOB_TYPE FROM INVENTOR WHERE LEFT(COUNTRY,1) ='U' AND RIGHT(JOB_TYPE,1) ='T'</a:t>
            </a:r>
          </a:p>
          <a:p>
            <a:pPr>
              <a:lnSpc>
                <a:spcPts val="7068"/>
              </a:lnSpc>
            </a:pPr>
            <a:endParaRPr lang="en-US" sz="3212">
              <a:solidFill>
                <a:srgbClr val="FFFFFF"/>
              </a:solidFill>
              <a:latin typeface="Cinz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3492" y="677534"/>
            <a:ext cx="17030258" cy="8911275"/>
            <a:chOff x="0" y="0"/>
            <a:chExt cx="8506546" cy="44511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06546" cy="4451146"/>
            </a:xfrm>
            <a:custGeom>
              <a:avLst/>
              <a:gdLst/>
              <a:ahLst/>
              <a:cxnLst/>
              <a:rect l="l" t="t" r="r" b="b"/>
              <a:pathLst>
                <a:path w="8506546" h="4451146">
                  <a:moveTo>
                    <a:pt x="0" y="0"/>
                  </a:moveTo>
                  <a:lnTo>
                    <a:pt x="0" y="4451146"/>
                  </a:lnTo>
                  <a:lnTo>
                    <a:pt x="8506546" y="4451146"/>
                  </a:lnTo>
                  <a:lnTo>
                    <a:pt x="8506546" y="0"/>
                  </a:lnTo>
                  <a:lnTo>
                    <a:pt x="0" y="0"/>
                  </a:lnTo>
                  <a:close/>
                  <a:moveTo>
                    <a:pt x="8445585" y="4390186"/>
                  </a:moveTo>
                  <a:lnTo>
                    <a:pt x="59690" y="4390186"/>
                  </a:lnTo>
                  <a:lnTo>
                    <a:pt x="59690" y="59690"/>
                  </a:lnTo>
                  <a:lnTo>
                    <a:pt x="8445585" y="59690"/>
                  </a:lnTo>
                  <a:lnTo>
                    <a:pt x="8445585" y="439018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21827" y="851333"/>
            <a:ext cx="16844347" cy="850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571" lvl="1" indent="-358286">
              <a:lnSpc>
                <a:spcPts val="6667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Cinzel"/>
              </a:rPr>
              <a:t>SELECT * FROM INVENTION WHERE CATEGORY IN </a:t>
            </a:r>
            <a:r>
              <a:rPr lang="en-US" sz="948" dirty="0">
                <a:solidFill>
                  <a:srgbClr val="FFFFFF"/>
                </a:solidFill>
                <a:latin typeface="Cinzel" panose="020B0604020202020204" charset="0"/>
              </a:rPr>
              <a:t>(</a:t>
            </a:r>
            <a:r>
              <a:rPr lang="en-US" sz="3350" dirty="0">
                <a:solidFill>
                  <a:srgbClr val="FFFFFF"/>
                </a:solidFill>
                <a:latin typeface="Cinzel" panose="020B0604020202020204" charset="0"/>
              </a:rPr>
              <a:t>'RESEARCH', 'MEDICINE', 'TECHNOLOGY') AND YEAR_OF_INVENTION BETWEEN 1950 AND 2000</a:t>
            </a:r>
          </a:p>
          <a:p>
            <a:pPr marL="716571" lvl="1" indent="-358286">
              <a:lnSpc>
                <a:spcPts val="6667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Cinzel"/>
              </a:rPr>
              <a:t>SELECT * FROM INVENTION WHERE CATEGORY NOT IN('MEDICINE', 'TECHNOLOGY') AND YEAR_OF_INVENTION NOT BETWEEN 1950 AND 2000</a:t>
            </a:r>
          </a:p>
          <a:p>
            <a:pPr marL="716571" lvl="1" indent="-358286">
              <a:lnSpc>
                <a:spcPts val="6667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Cinzel"/>
              </a:rPr>
              <a:t>SELECT * FROM INVENTOR WHERE DOB BETWEEN '1950-01-01' AND '2000-01-01' UNION SELECT * FROM INVENTOR WHERE YEAR_OF_EXPERIENCE BETWEEN 20 AND 25;</a:t>
            </a:r>
          </a:p>
          <a:p>
            <a:pPr marL="716571" lvl="1" indent="-358286">
              <a:lnSpc>
                <a:spcPts val="6671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Cinzel"/>
              </a:rPr>
              <a:t>SELECT * FROM INVENTION WHERE CATEGORY='RESEARCH' INTERSECT SELECT * FROM INVENTION WHERE YEAR_OF_INVENTION BETWEEN 1900 AND 2000;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498" y="1823988"/>
            <a:ext cx="16865003" cy="6639025"/>
            <a:chOff x="0" y="0"/>
            <a:chExt cx="8424002" cy="3316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24001" cy="3316166"/>
            </a:xfrm>
            <a:custGeom>
              <a:avLst/>
              <a:gdLst/>
              <a:ahLst/>
              <a:cxnLst/>
              <a:rect l="l" t="t" r="r" b="b"/>
              <a:pathLst>
                <a:path w="8424001" h="3316166">
                  <a:moveTo>
                    <a:pt x="0" y="0"/>
                  </a:moveTo>
                  <a:lnTo>
                    <a:pt x="0" y="3316166"/>
                  </a:lnTo>
                  <a:lnTo>
                    <a:pt x="8424001" y="3316166"/>
                  </a:lnTo>
                  <a:lnTo>
                    <a:pt x="8424001" y="0"/>
                  </a:lnTo>
                  <a:lnTo>
                    <a:pt x="0" y="0"/>
                  </a:lnTo>
                  <a:close/>
                  <a:moveTo>
                    <a:pt x="8363041" y="3255206"/>
                  </a:moveTo>
                  <a:lnTo>
                    <a:pt x="59690" y="3255206"/>
                  </a:lnTo>
                  <a:lnTo>
                    <a:pt x="59690" y="59690"/>
                  </a:lnTo>
                  <a:lnTo>
                    <a:pt x="8363041" y="59690"/>
                  </a:lnTo>
                  <a:lnTo>
                    <a:pt x="8363041" y="3255206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01684" y="2054435"/>
            <a:ext cx="16484631" cy="582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485" lvl="1" indent="-370742">
              <a:lnSpc>
                <a:spcPts val="7830"/>
              </a:lnSpc>
              <a:buFont typeface="Arial"/>
              <a:buChar char="•"/>
            </a:pPr>
            <a:r>
              <a:rPr lang="en-US" sz="3434" dirty="0">
                <a:solidFill>
                  <a:srgbClr val="FFFFFF"/>
                </a:solidFill>
                <a:latin typeface="Cinzel"/>
              </a:rPr>
              <a:t>SELECT F_NAME, DOB, TO_CHAR(DOB,'DAY') AS DAY_NAME, TO_CHAR(DOB,'DD') AS DAY_OF_MONTH, TO_CHAR(DOB,'MONTH') AS MONTH, EXTRACT (YEAR FROM DOB) AS YEAR FROM INVENTOR</a:t>
            </a:r>
          </a:p>
          <a:p>
            <a:pPr marL="741485" lvl="1" indent="-370742">
              <a:lnSpc>
                <a:spcPts val="7830"/>
              </a:lnSpc>
              <a:buFont typeface="Arial"/>
              <a:buChar char="•"/>
            </a:pPr>
            <a:r>
              <a:rPr lang="en-US" sz="3434" dirty="0">
                <a:solidFill>
                  <a:srgbClr val="FFFFFF"/>
                </a:solidFill>
                <a:latin typeface="Cinzel"/>
              </a:rPr>
              <a:t>SELECT * FROM INVENTION WHERE CATEGORY IN('RESEARCH', 'MEDICINE', 'TECHNOLOGY') EXCEPT SELECT * FROM INVENTION WHERE YEAR_OF_INVENTION &gt; 1950;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46427" y="1089145"/>
            <a:ext cx="5393944" cy="2289145"/>
            <a:chOff x="0" y="0"/>
            <a:chExt cx="957606" cy="406400"/>
          </a:xfrm>
        </p:grpSpPr>
        <p:sp>
          <p:nvSpPr>
            <p:cNvPr id="3" name="Freeform 3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946427" y="8169228"/>
            <a:ext cx="5393944" cy="2289145"/>
            <a:chOff x="0" y="0"/>
            <a:chExt cx="957606" cy="406400"/>
          </a:xfrm>
        </p:grpSpPr>
        <p:sp>
          <p:nvSpPr>
            <p:cNvPr id="5" name="Freeform 5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398864" y="3722441"/>
            <a:ext cx="11490273" cy="2842119"/>
            <a:chOff x="0" y="0"/>
            <a:chExt cx="7119754" cy="17610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19754" cy="1761071"/>
            </a:xfrm>
            <a:custGeom>
              <a:avLst/>
              <a:gdLst/>
              <a:ahLst/>
              <a:cxnLst/>
              <a:rect l="l" t="t" r="r" b="b"/>
              <a:pathLst>
                <a:path w="7119754" h="1761071">
                  <a:moveTo>
                    <a:pt x="0" y="0"/>
                  </a:moveTo>
                  <a:lnTo>
                    <a:pt x="0" y="1761071"/>
                  </a:lnTo>
                  <a:lnTo>
                    <a:pt x="7119754" y="1761071"/>
                  </a:lnTo>
                  <a:lnTo>
                    <a:pt x="7119754" y="0"/>
                  </a:lnTo>
                  <a:lnTo>
                    <a:pt x="0" y="0"/>
                  </a:lnTo>
                  <a:close/>
                  <a:moveTo>
                    <a:pt x="7058794" y="1700111"/>
                  </a:moveTo>
                  <a:lnTo>
                    <a:pt x="59690" y="1700111"/>
                  </a:lnTo>
                  <a:lnTo>
                    <a:pt x="59690" y="59690"/>
                  </a:lnTo>
                  <a:lnTo>
                    <a:pt x="7058794" y="59690"/>
                  </a:lnTo>
                  <a:lnTo>
                    <a:pt x="7058794" y="1700111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2390116" y="6641316"/>
            <a:ext cx="5393944" cy="2289145"/>
            <a:chOff x="0" y="0"/>
            <a:chExt cx="957606" cy="406400"/>
          </a:xfrm>
        </p:grpSpPr>
        <p:sp>
          <p:nvSpPr>
            <p:cNvPr id="9" name="Freeform 9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0F004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2390116" y="-437764"/>
            <a:ext cx="5393944" cy="2289145"/>
            <a:chOff x="0" y="0"/>
            <a:chExt cx="957606" cy="406400"/>
          </a:xfrm>
        </p:grpSpPr>
        <p:sp>
          <p:nvSpPr>
            <p:cNvPr id="11" name="Freeform 11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0F004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778213" y="936473"/>
            <a:ext cx="5306873" cy="2252193"/>
            <a:chOff x="0" y="0"/>
            <a:chExt cx="957606" cy="406400"/>
          </a:xfrm>
        </p:grpSpPr>
        <p:sp>
          <p:nvSpPr>
            <p:cNvPr id="13" name="Freeform 13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006862" y="-189623"/>
            <a:ext cx="5306873" cy="2252193"/>
            <a:chOff x="0" y="0"/>
            <a:chExt cx="957606" cy="406400"/>
          </a:xfrm>
        </p:grpSpPr>
        <p:sp>
          <p:nvSpPr>
            <p:cNvPr id="15" name="Freeform 15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0F004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3541183" y="8187704"/>
            <a:ext cx="5306873" cy="2252193"/>
            <a:chOff x="0" y="0"/>
            <a:chExt cx="957606" cy="406400"/>
          </a:xfrm>
        </p:grpSpPr>
        <p:sp>
          <p:nvSpPr>
            <p:cNvPr id="17" name="Freeform 17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006862" y="6756776"/>
            <a:ext cx="5306873" cy="2252193"/>
            <a:chOff x="0" y="0"/>
            <a:chExt cx="957606" cy="406400"/>
          </a:xfrm>
        </p:grpSpPr>
        <p:sp>
          <p:nvSpPr>
            <p:cNvPr id="19" name="Freeform 19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0F004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795866" y="4558582"/>
            <a:ext cx="10606207" cy="1990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4"/>
              </a:lnSpc>
            </a:pPr>
            <a:r>
              <a:rPr lang="en-US" sz="17318">
                <a:solidFill>
                  <a:srgbClr val="5CE1E6"/>
                </a:solidFill>
                <a:latin typeface="Great Vibes"/>
              </a:rPr>
              <a:t>Normalization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760529"/>
            <a:ext cx="17259300" cy="3637240"/>
            <a:chOff x="0" y="0"/>
            <a:chExt cx="11331851" cy="2388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31851" cy="2388084"/>
            </a:xfrm>
            <a:custGeom>
              <a:avLst/>
              <a:gdLst/>
              <a:ahLst/>
              <a:cxnLst/>
              <a:rect l="l" t="t" r="r" b="b"/>
              <a:pathLst>
                <a:path w="11331851" h="2388084">
                  <a:moveTo>
                    <a:pt x="0" y="0"/>
                  </a:moveTo>
                  <a:lnTo>
                    <a:pt x="0" y="2388084"/>
                  </a:lnTo>
                  <a:lnTo>
                    <a:pt x="11331851" y="2388084"/>
                  </a:lnTo>
                  <a:lnTo>
                    <a:pt x="11331851" y="0"/>
                  </a:lnTo>
                  <a:lnTo>
                    <a:pt x="0" y="0"/>
                  </a:lnTo>
                  <a:close/>
                  <a:moveTo>
                    <a:pt x="11270891" y="2327124"/>
                  </a:moveTo>
                  <a:lnTo>
                    <a:pt x="59690" y="2327124"/>
                  </a:lnTo>
                  <a:lnTo>
                    <a:pt x="59690" y="59690"/>
                  </a:lnTo>
                  <a:lnTo>
                    <a:pt x="11270891" y="59690"/>
                  </a:lnTo>
                  <a:lnTo>
                    <a:pt x="11270891" y="2327124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1294" b="3077"/>
          <a:stretch>
            <a:fillRect/>
          </a:stretch>
        </p:blipFill>
        <p:spPr>
          <a:xfrm>
            <a:off x="836251" y="5152752"/>
            <a:ext cx="16615498" cy="28321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573853" cy="17633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90405" y="1257300"/>
            <a:ext cx="4250441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FFF8F3"/>
                </a:solidFill>
                <a:latin typeface="Cinzel Bold"/>
              </a:rPr>
              <a:t>RELATION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8759734" cy="44415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59734" cy="4441555"/>
            </a:xfrm>
            <a:custGeom>
              <a:avLst/>
              <a:gdLst/>
              <a:ahLst/>
              <a:cxnLst/>
              <a:rect l="l" t="t" r="r" b="b"/>
              <a:pathLst>
                <a:path w="8759734" h="4441555">
                  <a:moveTo>
                    <a:pt x="0" y="0"/>
                  </a:moveTo>
                  <a:lnTo>
                    <a:pt x="0" y="4441555"/>
                  </a:lnTo>
                  <a:lnTo>
                    <a:pt x="8759734" y="4441555"/>
                  </a:lnTo>
                  <a:lnTo>
                    <a:pt x="8759734" y="0"/>
                  </a:lnTo>
                  <a:lnTo>
                    <a:pt x="0" y="0"/>
                  </a:lnTo>
                  <a:close/>
                  <a:moveTo>
                    <a:pt x="8698774" y="4380595"/>
                  </a:moveTo>
                  <a:lnTo>
                    <a:pt x="59690" y="4380595"/>
                  </a:lnTo>
                  <a:lnTo>
                    <a:pt x="59690" y="59690"/>
                  </a:lnTo>
                  <a:lnTo>
                    <a:pt x="8698774" y="59690"/>
                  </a:lnTo>
                  <a:lnTo>
                    <a:pt x="8698774" y="438059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073491" y="2802645"/>
            <a:ext cx="12010934" cy="4712831"/>
            <a:chOff x="0" y="0"/>
            <a:chExt cx="7242997" cy="28419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42997" cy="2841996"/>
            </a:xfrm>
            <a:custGeom>
              <a:avLst/>
              <a:gdLst/>
              <a:ahLst/>
              <a:cxnLst/>
              <a:rect l="l" t="t" r="r" b="b"/>
              <a:pathLst>
                <a:path w="7242997" h="2841996">
                  <a:moveTo>
                    <a:pt x="0" y="0"/>
                  </a:moveTo>
                  <a:lnTo>
                    <a:pt x="0" y="2841996"/>
                  </a:lnTo>
                  <a:lnTo>
                    <a:pt x="7242997" y="2841996"/>
                  </a:lnTo>
                  <a:lnTo>
                    <a:pt x="7242997" y="0"/>
                  </a:lnTo>
                  <a:lnTo>
                    <a:pt x="0" y="0"/>
                  </a:lnTo>
                  <a:close/>
                  <a:moveTo>
                    <a:pt x="7182037" y="2781035"/>
                  </a:moveTo>
                  <a:lnTo>
                    <a:pt x="59690" y="2781035"/>
                  </a:lnTo>
                  <a:lnTo>
                    <a:pt x="59690" y="59690"/>
                  </a:lnTo>
                  <a:lnTo>
                    <a:pt x="7182037" y="59690"/>
                  </a:lnTo>
                  <a:lnTo>
                    <a:pt x="7182037" y="278103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38" y="0"/>
            <a:ext cx="6186118" cy="62774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148235" y="4068441"/>
            <a:ext cx="6139765" cy="62303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90178" y="4202982"/>
            <a:ext cx="10107644" cy="261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43"/>
              </a:lnSpc>
            </a:pPr>
            <a:r>
              <a:rPr lang="en-US" sz="22221">
                <a:solidFill>
                  <a:srgbClr val="FFFFFF"/>
                </a:solidFill>
                <a:latin typeface="Playlist Script"/>
              </a:rPr>
              <a:t>1 NF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2253" y="615564"/>
            <a:ext cx="16931557" cy="8642736"/>
            <a:chOff x="0" y="0"/>
            <a:chExt cx="9138043" cy="46645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38044" cy="4664527"/>
            </a:xfrm>
            <a:custGeom>
              <a:avLst/>
              <a:gdLst/>
              <a:ahLst/>
              <a:cxnLst/>
              <a:rect l="l" t="t" r="r" b="b"/>
              <a:pathLst>
                <a:path w="9138044" h="4664527">
                  <a:moveTo>
                    <a:pt x="0" y="0"/>
                  </a:moveTo>
                  <a:lnTo>
                    <a:pt x="0" y="4664527"/>
                  </a:lnTo>
                  <a:lnTo>
                    <a:pt x="9138044" y="4664527"/>
                  </a:lnTo>
                  <a:lnTo>
                    <a:pt x="9138044" y="0"/>
                  </a:lnTo>
                  <a:lnTo>
                    <a:pt x="0" y="0"/>
                  </a:lnTo>
                  <a:close/>
                  <a:moveTo>
                    <a:pt x="9077083" y="4603567"/>
                  </a:moveTo>
                  <a:lnTo>
                    <a:pt x="59690" y="4603567"/>
                  </a:lnTo>
                  <a:lnTo>
                    <a:pt x="59690" y="59690"/>
                  </a:lnTo>
                  <a:lnTo>
                    <a:pt x="9077083" y="59690"/>
                  </a:lnTo>
                  <a:lnTo>
                    <a:pt x="9077083" y="4603567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60" t="732"/>
          <a:stretch>
            <a:fillRect/>
          </a:stretch>
        </p:blipFill>
        <p:spPr>
          <a:xfrm>
            <a:off x="1077635" y="1165045"/>
            <a:ext cx="16204511" cy="40011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01044" y="5879079"/>
            <a:ext cx="16085912" cy="264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4244" lvl="1" indent="-402122">
              <a:lnSpc>
                <a:spcPts val="5215"/>
              </a:lnSpc>
              <a:buFont typeface="Arial"/>
              <a:buChar char="•"/>
            </a:pPr>
            <a:r>
              <a:rPr lang="en-US" sz="3725">
                <a:solidFill>
                  <a:srgbClr val="FFFFFF"/>
                </a:solidFill>
                <a:latin typeface="Arima Madurai Medium Bold"/>
              </a:rPr>
              <a:t>This relation is not in 1 NF because the attribute Jury_Id contains multiple values.</a:t>
            </a:r>
          </a:p>
          <a:p>
            <a:pPr marL="804244" lvl="1" indent="-402122">
              <a:lnSpc>
                <a:spcPts val="5215"/>
              </a:lnSpc>
              <a:buFont typeface="Arial"/>
              <a:buChar char="•"/>
            </a:pPr>
            <a:r>
              <a:rPr lang="en-US" sz="3725">
                <a:solidFill>
                  <a:srgbClr val="FFFFFF"/>
                </a:solidFill>
                <a:latin typeface="Arima Madurai Medium Bold"/>
              </a:rPr>
              <a:t>So, in order to make it 1 NF we have to create new tuples for all multiple values so that each tuple will have only one value.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8759734" cy="44415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59734" cy="4441555"/>
            </a:xfrm>
            <a:custGeom>
              <a:avLst/>
              <a:gdLst/>
              <a:ahLst/>
              <a:cxnLst/>
              <a:rect l="l" t="t" r="r" b="b"/>
              <a:pathLst>
                <a:path w="8759734" h="4441555">
                  <a:moveTo>
                    <a:pt x="0" y="0"/>
                  </a:moveTo>
                  <a:lnTo>
                    <a:pt x="0" y="4441555"/>
                  </a:lnTo>
                  <a:lnTo>
                    <a:pt x="8759734" y="4441555"/>
                  </a:lnTo>
                  <a:lnTo>
                    <a:pt x="8759734" y="0"/>
                  </a:lnTo>
                  <a:lnTo>
                    <a:pt x="0" y="0"/>
                  </a:lnTo>
                  <a:close/>
                  <a:moveTo>
                    <a:pt x="8698774" y="4380595"/>
                  </a:moveTo>
                  <a:lnTo>
                    <a:pt x="59690" y="4380595"/>
                  </a:lnTo>
                  <a:lnTo>
                    <a:pt x="59690" y="59690"/>
                  </a:lnTo>
                  <a:lnTo>
                    <a:pt x="8698774" y="59690"/>
                  </a:lnTo>
                  <a:lnTo>
                    <a:pt x="8698774" y="438059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073491" y="2802645"/>
            <a:ext cx="12010934" cy="4712831"/>
            <a:chOff x="0" y="0"/>
            <a:chExt cx="7242997" cy="28419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42997" cy="2841996"/>
            </a:xfrm>
            <a:custGeom>
              <a:avLst/>
              <a:gdLst/>
              <a:ahLst/>
              <a:cxnLst/>
              <a:rect l="l" t="t" r="r" b="b"/>
              <a:pathLst>
                <a:path w="7242997" h="2841996">
                  <a:moveTo>
                    <a:pt x="0" y="0"/>
                  </a:moveTo>
                  <a:lnTo>
                    <a:pt x="0" y="2841996"/>
                  </a:lnTo>
                  <a:lnTo>
                    <a:pt x="7242997" y="2841996"/>
                  </a:lnTo>
                  <a:lnTo>
                    <a:pt x="7242997" y="0"/>
                  </a:lnTo>
                  <a:lnTo>
                    <a:pt x="0" y="0"/>
                  </a:lnTo>
                  <a:close/>
                  <a:moveTo>
                    <a:pt x="7182037" y="2781035"/>
                  </a:moveTo>
                  <a:lnTo>
                    <a:pt x="59690" y="2781035"/>
                  </a:lnTo>
                  <a:lnTo>
                    <a:pt x="59690" y="59690"/>
                  </a:lnTo>
                  <a:lnTo>
                    <a:pt x="7182037" y="59690"/>
                  </a:lnTo>
                  <a:lnTo>
                    <a:pt x="7182037" y="278103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38" y="0"/>
            <a:ext cx="6186118" cy="62774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148235" y="4068441"/>
            <a:ext cx="6139765" cy="62303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90178" y="4202982"/>
            <a:ext cx="10107644" cy="261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43"/>
              </a:lnSpc>
            </a:pPr>
            <a:r>
              <a:rPr lang="en-US" sz="22221">
                <a:solidFill>
                  <a:srgbClr val="FFFFFF"/>
                </a:solidFill>
                <a:latin typeface="Playlist Script"/>
              </a:rPr>
              <a:t>2 NF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05187" y="1958257"/>
            <a:ext cx="12677627" cy="6370486"/>
            <a:chOff x="0" y="0"/>
            <a:chExt cx="6842177" cy="343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42177" cy="3438182"/>
            </a:xfrm>
            <a:custGeom>
              <a:avLst/>
              <a:gdLst/>
              <a:ahLst/>
              <a:cxnLst/>
              <a:rect l="l" t="t" r="r" b="b"/>
              <a:pathLst>
                <a:path w="6842177" h="3438182">
                  <a:moveTo>
                    <a:pt x="0" y="0"/>
                  </a:moveTo>
                  <a:lnTo>
                    <a:pt x="0" y="3438182"/>
                  </a:lnTo>
                  <a:lnTo>
                    <a:pt x="6842177" y="3438182"/>
                  </a:lnTo>
                  <a:lnTo>
                    <a:pt x="6842177" y="0"/>
                  </a:lnTo>
                  <a:lnTo>
                    <a:pt x="0" y="0"/>
                  </a:lnTo>
                  <a:close/>
                  <a:moveTo>
                    <a:pt x="6781216" y="3377222"/>
                  </a:moveTo>
                  <a:lnTo>
                    <a:pt x="59690" y="3377222"/>
                  </a:lnTo>
                  <a:lnTo>
                    <a:pt x="59690" y="59690"/>
                  </a:lnTo>
                  <a:lnTo>
                    <a:pt x="6781216" y="59690"/>
                  </a:lnTo>
                  <a:lnTo>
                    <a:pt x="6781216" y="3377222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17732" y="2743483"/>
            <a:ext cx="10852536" cy="46760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72876" y="3200937"/>
            <a:ext cx="11078820" cy="4743578"/>
            <a:chOff x="0" y="0"/>
            <a:chExt cx="5306608" cy="2272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6607" cy="2272111"/>
            </a:xfrm>
            <a:custGeom>
              <a:avLst/>
              <a:gdLst/>
              <a:ahLst/>
              <a:cxnLst/>
              <a:rect l="l" t="t" r="r" b="b"/>
              <a:pathLst>
                <a:path w="5306607" h="2272111">
                  <a:moveTo>
                    <a:pt x="0" y="0"/>
                  </a:moveTo>
                  <a:lnTo>
                    <a:pt x="0" y="2272111"/>
                  </a:lnTo>
                  <a:lnTo>
                    <a:pt x="5306607" y="2272111"/>
                  </a:lnTo>
                  <a:lnTo>
                    <a:pt x="5306607" y="0"/>
                  </a:lnTo>
                  <a:lnTo>
                    <a:pt x="0" y="0"/>
                  </a:lnTo>
                  <a:close/>
                  <a:moveTo>
                    <a:pt x="5245648" y="2211151"/>
                  </a:moveTo>
                  <a:lnTo>
                    <a:pt x="59690" y="2211151"/>
                  </a:lnTo>
                  <a:lnTo>
                    <a:pt x="59690" y="59690"/>
                  </a:lnTo>
                  <a:lnTo>
                    <a:pt x="5245648" y="59690"/>
                  </a:lnTo>
                  <a:lnTo>
                    <a:pt x="5245648" y="2211151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079236" y="3577741"/>
            <a:ext cx="10274543" cy="3871324"/>
            <a:chOff x="0" y="0"/>
            <a:chExt cx="42664977" cy="16075651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2520198" cy="15930872"/>
            </a:xfrm>
            <a:custGeom>
              <a:avLst/>
              <a:gdLst/>
              <a:ahLst/>
              <a:cxnLst/>
              <a:rect l="l" t="t" r="r" b="b"/>
              <a:pathLst>
                <a:path w="42520198" h="15930872">
                  <a:moveTo>
                    <a:pt x="0" y="0"/>
                  </a:moveTo>
                  <a:lnTo>
                    <a:pt x="42520198" y="0"/>
                  </a:lnTo>
                  <a:lnTo>
                    <a:pt x="42520198" y="15930872"/>
                  </a:lnTo>
                  <a:lnTo>
                    <a:pt x="0" y="15930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62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2664977" cy="16075651"/>
            </a:xfrm>
            <a:custGeom>
              <a:avLst/>
              <a:gdLst/>
              <a:ahLst/>
              <a:cxnLst/>
              <a:rect l="l" t="t" r="r" b="b"/>
              <a:pathLst>
                <a:path w="42664977" h="16075651">
                  <a:moveTo>
                    <a:pt x="42520198" y="15930871"/>
                  </a:moveTo>
                  <a:lnTo>
                    <a:pt x="42664977" y="15930871"/>
                  </a:lnTo>
                  <a:lnTo>
                    <a:pt x="42664977" y="16075651"/>
                  </a:lnTo>
                  <a:lnTo>
                    <a:pt x="42520198" y="16075651"/>
                  </a:lnTo>
                  <a:lnTo>
                    <a:pt x="42520198" y="1593087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930871"/>
                  </a:lnTo>
                  <a:lnTo>
                    <a:pt x="0" y="15930871"/>
                  </a:lnTo>
                  <a:lnTo>
                    <a:pt x="0" y="144780"/>
                  </a:lnTo>
                  <a:close/>
                  <a:moveTo>
                    <a:pt x="0" y="15930871"/>
                  </a:moveTo>
                  <a:lnTo>
                    <a:pt x="144780" y="15930871"/>
                  </a:lnTo>
                  <a:lnTo>
                    <a:pt x="144780" y="16075651"/>
                  </a:lnTo>
                  <a:lnTo>
                    <a:pt x="0" y="16075651"/>
                  </a:lnTo>
                  <a:lnTo>
                    <a:pt x="0" y="15930871"/>
                  </a:lnTo>
                  <a:close/>
                  <a:moveTo>
                    <a:pt x="42520198" y="144780"/>
                  </a:moveTo>
                  <a:lnTo>
                    <a:pt x="42664977" y="144780"/>
                  </a:lnTo>
                  <a:lnTo>
                    <a:pt x="42664977" y="15930871"/>
                  </a:lnTo>
                  <a:lnTo>
                    <a:pt x="42520198" y="15930871"/>
                  </a:lnTo>
                  <a:lnTo>
                    <a:pt x="42520198" y="144780"/>
                  </a:lnTo>
                  <a:close/>
                  <a:moveTo>
                    <a:pt x="144780" y="15930871"/>
                  </a:moveTo>
                  <a:lnTo>
                    <a:pt x="42520198" y="15930871"/>
                  </a:lnTo>
                  <a:lnTo>
                    <a:pt x="42520198" y="16075651"/>
                  </a:lnTo>
                  <a:lnTo>
                    <a:pt x="144780" y="16075651"/>
                  </a:lnTo>
                  <a:lnTo>
                    <a:pt x="144780" y="15930871"/>
                  </a:lnTo>
                  <a:close/>
                  <a:moveTo>
                    <a:pt x="42520198" y="0"/>
                  </a:moveTo>
                  <a:lnTo>
                    <a:pt x="42664977" y="0"/>
                  </a:lnTo>
                  <a:lnTo>
                    <a:pt x="42664977" y="144780"/>
                  </a:lnTo>
                  <a:lnTo>
                    <a:pt x="42520198" y="144780"/>
                  </a:lnTo>
                  <a:lnTo>
                    <a:pt x="4252019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520198" y="0"/>
                  </a:lnTo>
                  <a:lnTo>
                    <a:pt x="4252019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888775" y="4158386"/>
            <a:ext cx="6812361" cy="6624378"/>
            <a:chOff x="0" y="0"/>
            <a:chExt cx="9083148" cy="883250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837625"/>
              <a:ext cx="9083148" cy="599487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24399" y="0"/>
              <a:ext cx="3457796" cy="3743677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3595395" y="3928425"/>
            <a:ext cx="9758383" cy="313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0"/>
              </a:lnSpc>
            </a:pPr>
            <a:r>
              <a:rPr lang="en-US" sz="4486">
                <a:solidFill>
                  <a:srgbClr val="FFFFFF"/>
                </a:solidFill>
                <a:latin typeface="Arima Madurai Medium"/>
              </a:rPr>
              <a:t>S Abhishek - AM.EN.U4CSE19147</a:t>
            </a:r>
          </a:p>
          <a:p>
            <a:pPr>
              <a:lnSpc>
                <a:spcPts val="6280"/>
              </a:lnSpc>
            </a:pPr>
            <a:r>
              <a:rPr lang="en-US" sz="4486">
                <a:solidFill>
                  <a:srgbClr val="FFFFFF"/>
                </a:solidFill>
                <a:latin typeface="Arima Madurai Medium"/>
              </a:rPr>
              <a:t>Rahan Manoj - AM.EN.U4CSE19144</a:t>
            </a:r>
          </a:p>
          <a:p>
            <a:pPr>
              <a:lnSpc>
                <a:spcPts val="6280"/>
              </a:lnSpc>
            </a:pPr>
            <a:r>
              <a:rPr lang="en-US" sz="4486">
                <a:solidFill>
                  <a:srgbClr val="FFFFFF"/>
                </a:solidFill>
                <a:latin typeface="Arima Madurai Medium"/>
              </a:rPr>
              <a:t>Harsha Sathish - AM.EN.U4CSE19123</a:t>
            </a:r>
          </a:p>
          <a:p>
            <a:pPr>
              <a:lnSpc>
                <a:spcPts val="6280"/>
              </a:lnSpc>
            </a:pPr>
            <a:r>
              <a:rPr lang="en-US" sz="4486">
                <a:solidFill>
                  <a:srgbClr val="FFFFFF"/>
                </a:solidFill>
                <a:latin typeface="Arima Madurai Medium"/>
              </a:rPr>
              <a:t>Arvind Kumar - AM.EN.U4CSE19109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7323" y="817538"/>
            <a:ext cx="5320732" cy="168328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71424" y="1053504"/>
            <a:ext cx="6047942" cy="81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4"/>
              </a:lnSpc>
            </a:pPr>
            <a:r>
              <a:rPr lang="en-US" sz="4853">
                <a:solidFill>
                  <a:srgbClr val="FFFFFF"/>
                </a:solidFill>
                <a:latin typeface="Cinzel Bold"/>
              </a:rPr>
              <a:t>group 10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66776" y="1900953"/>
            <a:ext cx="11154448" cy="6485094"/>
            <a:chOff x="0" y="0"/>
            <a:chExt cx="6373936" cy="3705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73936" cy="3705748"/>
            </a:xfrm>
            <a:custGeom>
              <a:avLst/>
              <a:gdLst/>
              <a:ahLst/>
              <a:cxnLst/>
              <a:rect l="l" t="t" r="r" b="b"/>
              <a:pathLst>
                <a:path w="6373936" h="3705748">
                  <a:moveTo>
                    <a:pt x="0" y="0"/>
                  </a:moveTo>
                  <a:lnTo>
                    <a:pt x="0" y="3705748"/>
                  </a:lnTo>
                  <a:lnTo>
                    <a:pt x="6373936" y="3705748"/>
                  </a:lnTo>
                  <a:lnTo>
                    <a:pt x="6373936" y="0"/>
                  </a:lnTo>
                  <a:lnTo>
                    <a:pt x="0" y="0"/>
                  </a:lnTo>
                  <a:close/>
                  <a:moveTo>
                    <a:pt x="6312976" y="3644788"/>
                  </a:moveTo>
                  <a:lnTo>
                    <a:pt x="59690" y="3644788"/>
                  </a:lnTo>
                  <a:lnTo>
                    <a:pt x="59690" y="59690"/>
                  </a:lnTo>
                  <a:lnTo>
                    <a:pt x="6312976" y="59690"/>
                  </a:lnTo>
                  <a:lnTo>
                    <a:pt x="6312976" y="3644788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52373" y="2730560"/>
            <a:ext cx="9061295" cy="47088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8109" y="2051213"/>
            <a:ext cx="13751782" cy="6184575"/>
            <a:chOff x="0" y="0"/>
            <a:chExt cx="7421903" cy="33378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1903" cy="3337845"/>
            </a:xfrm>
            <a:custGeom>
              <a:avLst/>
              <a:gdLst/>
              <a:ahLst/>
              <a:cxnLst/>
              <a:rect l="l" t="t" r="r" b="b"/>
              <a:pathLst>
                <a:path w="7421903" h="3337845">
                  <a:moveTo>
                    <a:pt x="0" y="0"/>
                  </a:moveTo>
                  <a:lnTo>
                    <a:pt x="0" y="3337845"/>
                  </a:lnTo>
                  <a:lnTo>
                    <a:pt x="7421903" y="3337845"/>
                  </a:lnTo>
                  <a:lnTo>
                    <a:pt x="7421903" y="0"/>
                  </a:lnTo>
                  <a:lnTo>
                    <a:pt x="0" y="0"/>
                  </a:lnTo>
                  <a:close/>
                  <a:moveTo>
                    <a:pt x="7360943" y="3276885"/>
                  </a:moveTo>
                  <a:lnTo>
                    <a:pt x="59690" y="3276885"/>
                  </a:lnTo>
                  <a:lnTo>
                    <a:pt x="59690" y="59690"/>
                  </a:lnTo>
                  <a:lnTo>
                    <a:pt x="7360943" y="59690"/>
                  </a:lnTo>
                  <a:lnTo>
                    <a:pt x="7360943" y="327688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18323" y="2927367"/>
            <a:ext cx="11919674" cy="42496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3807" y="2020227"/>
            <a:ext cx="15280386" cy="6246545"/>
            <a:chOff x="0" y="0"/>
            <a:chExt cx="8246899" cy="3371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46898" cy="3371291"/>
            </a:xfrm>
            <a:custGeom>
              <a:avLst/>
              <a:gdLst/>
              <a:ahLst/>
              <a:cxnLst/>
              <a:rect l="l" t="t" r="r" b="b"/>
              <a:pathLst>
                <a:path w="8246898" h="3371291">
                  <a:moveTo>
                    <a:pt x="0" y="0"/>
                  </a:moveTo>
                  <a:lnTo>
                    <a:pt x="0" y="3371291"/>
                  </a:lnTo>
                  <a:lnTo>
                    <a:pt x="8246898" y="3371291"/>
                  </a:lnTo>
                  <a:lnTo>
                    <a:pt x="8246898" y="0"/>
                  </a:lnTo>
                  <a:lnTo>
                    <a:pt x="0" y="0"/>
                  </a:lnTo>
                  <a:close/>
                  <a:moveTo>
                    <a:pt x="8185938" y="3310330"/>
                  </a:moveTo>
                  <a:lnTo>
                    <a:pt x="59690" y="3310330"/>
                  </a:lnTo>
                  <a:lnTo>
                    <a:pt x="59690" y="59690"/>
                  </a:lnTo>
                  <a:lnTo>
                    <a:pt x="8185938" y="59690"/>
                  </a:lnTo>
                  <a:lnTo>
                    <a:pt x="8185938" y="3310330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2664" y="2938043"/>
            <a:ext cx="13156103" cy="43489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8759734" cy="44415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59734" cy="4441555"/>
            </a:xfrm>
            <a:custGeom>
              <a:avLst/>
              <a:gdLst/>
              <a:ahLst/>
              <a:cxnLst/>
              <a:rect l="l" t="t" r="r" b="b"/>
              <a:pathLst>
                <a:path w="8759734" h="4441555">
                  <a:moveTo>
                    <a:pt x="0" y="0"/>
                  </a:moveTo>
                  <a:lnTo>
                    <a:pt x="0" y="4441555"/>
                  </a:lnTo>
                  <a:lnTo>
                    <a:pt x="8759734" y="4441555"/>
                  </a:lnTo>
                  <a:lnTo>
                    <a:pt x="8759734" y="0"/>
                  </a:lnTo>
                  <a:lnTo>
                    <a:pt x="0" y="0"/>
                  </a:lnTo>
                  <a:close/>
                  <a:moveTo>
                    <a:pt x="8698774" y="4380595"/>
                  </a:moveTo>
                  <a:lnTo>
                    <a:pt x="59690" y="4380595"/>
                  </a:lnTo>
                  <a:lnTo>
                    <a:pt x="59690" y="59690"/>
                  </a:lnTo>
                  <a:lnTo>
                    <a:pt x="8698774" y="59690"/>
                  </a:lnTo>
                  <a:lnTo>
                    <a:pt x="8698774" y="438059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073491" y="2802645"/>
            <a:ext cx="12010934" cy="4712831"/>
            <a:chOff x="0" y="0"/>
            <a:chExt cx="7242997" cy="28419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42997" cy="2841996"/>
            </a:xfrm>
            <a:custGeom>
              <a:avLst/>
              <a:gdLst/>
              <a:ahLst/>
              <a:cxnLst/>
              <a:rect l="l" t="t" r="r" b="b"/>
              <a:pathLst>
                <a:path w="7242997" h="2841996">
                  <a:moveTo>
                    <a:pt x="0" y="0"/>
                  </a:moveTo>
                  <a:lnTo>
                    <a:pt x="0" y="2841996"/>
                  </a:lnTo>
                  <a:lnTo>
                    <a:pt x="7242997" y="2841996"/>
                  </a:lnTo>
                  <a:lnTo>
                    <a:pt x="7242997" y="0"/>
                  </a:lnTo>
                  <a:lnTo>
                    <a:pt x="0" y="0"/>
                  </a:lnTo>
                  <a:close/>
                  <a:moveTo>
                    <a:pt x="7182037" y="2781035"/>
                  </a:moveTo>
                  <a:lnTo>
                    <a:pt x="59690" y="2781035"/>
                  </a:lnTo>
                  <a:lnTo>
                    <a:pt x="59690" y="59690"/>
                  </a:lnTo>
                  <a:lnTo>
                    <a:pt x="7182037" y="59690"/>
                  </a:lnTo>
                  <a:lnTo>
                    <a:pt x="7182037" y="278103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38" y="0"/>
            <a:ext cx="6186118" cy="62774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12148235" y="4068441"/>
            <a:ext cx="6139765" cy="62303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90178" y="4202982"/>
            <a:ext cx="10107644" cy="261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43"/>
              </a:lnSpc>
            </a:pPr>
            <a:r>
              <a:rPr lang="en-US" sz="22221">
                <a:solidFill>
                  <a:srgbClr val="FFFFFF"/>
                </a:solidFill>
                <a:latin typeface="Playlist Script"/>
              </a:rPr>
              <a:t>3 NF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7477" y="2518311"/>
            <a:ext cx="15993047" cy="5250377"/>
            <a:chOff x="0" y="0"/>
            <a:chExt cx="8503316" cy="2791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03316" cy="2791564"/>
            </a:xfrm>
            <a:custGeom>
              <a:avLst/>
              <a:gdLst/>
              <a:ahLst/>
              <a:cxnLst/>
              <a:rect l="l" t="t" r="r" b="b"/>
              <a:pathLst>
                <a:path w="8503316" h="2791564">
                  <a:moveTo>
                    <a:pt x="0" y="0"/>
                  </a:moveTo>
                  <a:lnTo>
                    <a:pt x="0" y="2791564"/>
                  </a:lnTo>
                  <a:lnTo>
                    <a:pt x="8503316" y="2791564"/>
                  </a:lnTo>
                  <a:lnTo>
                    <a:pt x="8503316" y="0"/>
                  </a:lnTo>
                  <a:lnTo>
                    <a:pt x="0" y="0"/>
                  </a:lnTo>
                  <a:close/>
                  <a:moveTo>
                    <a:pt x="8442356" y="2730604"/>
                  </a:moveTo>
                  <a:lnTo>
                    <a:pt x="59690" y="2730604"/>
                  </a:lnTo>
                  <a:lnTo>
                    <a:pt x="59690" y="59690"/>
                  </a:lnTo>
                  <a:lnTo>
                    <a:pt x="8442356" y="59690"/>
                  </a:lnTo>
                  <a:lnTo>
                    <a:pt x="8442356" y="2730604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82921" y="3206403"/>
            <a:ext cx="14585062" cy="37483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28164" y="1543698"/>
            <a:ext cx="9031672" cy="7199604"/>
            <a:chOff x="0" y="0"/>
            <a:chExt cx="4634757" cy="3694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4757" cy="3694600"/>
            </a:xfrm>
            <a:custGeom>
              <a:avLst/>
              <a:gdLst/>
              <a:ahLst/>
              <a:cxnLst/>
              <a:rect l="l" t="t" r="r" b="b"/>
              <a:pathLst>
                <a:path w="4634757" h="3694600">
                  <a:moveTo>
                    <a:pt x="0" y="0"/>
                  </a:moveTo>
                  <a:lnTo>
                    <a:pt x="0" y="3694600"/>
                  </a:lnTo>
                  <a:lnTo>
                    <a:pt x="4634757" y="3694600"/>
                  </a:lnTo>
                  <a:lnTo>
                    <a:pt x="4634757" y="0"/>
                  </a:lnTo>
                  <a:lnTo>
                    <a:pt x="0" y="0"/>
                  </a:lnTo>
                  <a:close/>
                  <a:moveTo>
                    <a:pt x="4573796" y="3633640"/>
                  </a:moveTo>
                  <a:lnTo>
                    <a:pt x="59690" y="3633640"/>
                  </a:lnTo>
                  <a:lnTo>
                    <a:pt x="59690" y="59690"/>
                  </a:lnTo>
                  <a:lnTo>
                    <a:pt x="4573796" y="59690"/>
                  </a:lnTo>
                  <a:lnTo>
                    <a:pt x="4573796" y="3633640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57520" y="2309471"/>
            <a:ext cx="7361767" cy="57169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50162" y="2156952"/>
            <a:ext cx="11987677" cy="5973097"/>
            <a:chOff x="0" y="0"/>
            <a:chExt cx="6229004" cy="310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9004" cy="3103725"/>
            </a:xfrm>
            <a:custGeom>
              <a:avLst/>
              <a:gdLst/>
              <a:ahLst/>
              <a:cxnLst/>
              <a:rect l="l" t="t" r="r" b="b"/>
              <a:pathLst>
                <a:path w="6229004" h="3103725">
                  <a:moveTo>
                    <a:pt x="0" y="0"/>
                  </a:moveTo>
                  <a:lnTo>
                    <a:pt x="0" y="3103725"/>
                  </a:lnTo>
                  <a:lnTo>
                    <a:pt x="6229004" y="3103725"/>
                  </a:lnTo>
                  <a:lnTo>
                    <a:pt x="6229004" y="0"/>
                  </a:lnTo>
                  <a:lnTo>
                    <a:pt x="0" y="0"/>
                  </a:lnTo>
                  <a:close/>
                  <a:moveTo>
                    <a:pt x="6168044" y="3042765"/>
                  </a:moveTo>
                  <a:lnTo>
                    <a:pt x="59690" y="3042765"/>
                  </a:lnTo>
                  <a:lnTo>
                    <a:pt x="59690" y="59690"/>
                  </a:lnTo>
                  <a:lnTo>
                    <a:pt x="6168044" y="59690"/>
                  </a:lnTo>
                  <a:lnTo>
                    <a:pt x="6168044" y="304276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68455" y="2843013"/>
            <a:ext cx="10329634" cy="44507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6442" y="2164793"/>
            <a:ext cx="9955116" cy="5957415"/>
            <a:chOff x="0" y="0"/>
            <a:chExt cx="5950290" cy="35608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50290" cy="3560817"/>
            </a:xfrm>
            <a:custGeom>
              <a:avLst/>
              <a:gdLst/>
              <a:ahLst/>
              <a:cxnLst/>
              <a:rect l="l" t="t" r="r" b="b"/>
              <a:pathLst>
                <a:path w="5950290" h="3560817">
                  <a:moveTo>
                    <a:pt x="0" y="0"/>
                  </a:moveTo>
                  <a:lnTo>
                    <a:pt x="0" y="3560817"/>
                  </a:lnTo>
                  <a:lnTo>
                    <a:pt x="5950290" y="3560817"/>
                  </a:lnTo>
                  <a:lnTo>
                    <a:pt x="5950290" y="0"/>
                  </a:lnTo>
                  <a:lnTo>
                    <a:pt x="0" y="0"/>
                  </a:lnTo>
                  <a:close/>
                  <a:moveTo>
                    <a:pt x="5889330" y="3499857"/>
                  </a:moveTo>
                  <a:lnTo>
                    <a:pt x="59690" y="3499857"/>
                  </a:lnTo>
                  <a:lnTo>
                    <a:pt x="59690" y="59690"/>
                  </a:lnTo>
                  <a:lnTo>
                    <a:pt x="5889330" y="59690"/>
                  </a:lnTo>
                  <a:lnTo>
                    <a:pt x="5889330" y="3499857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97781" y="2908100"/>
            <a:ext cx="8511089" cy="44148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2838" y="2094374"/>
            <a:ext cx="13882325" cy="6098253"/>
            <a:chOff x="0" y="0"/>
            <a:chExt cx="7764101" cy="34106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64101" cy="3410629"/>
            </a:xfrm>
            <a:custGeom>
              <a:avLst/>
              <a:gdLst/>
              <a:ahLst/>
              <a:cxnLst/>
              <a:rect l="l" t="t" r="r" b="b"/>
              <a:pathLst>
                <a:path w="7764101" h="3410629">
                  <a:moveTo>
                    <a:pt x="0" y="0"/>
                  </a:moveTo>
                  <a:lnTo>
                    <a:pt x="0" y="3410629"/>
                  </a:lnTo>
                  <a:lnTo>
                    <a:pt x="7764101" y="3410629"/>
                  </a:lnTo>
                  <a:lnTo>
                    <a:pt x="7764101" y="0"/>
                  </a:lnTo>
                  <a:lnTo>
                    <a:pt x="0" y="0"/>
                  </a:lnTo>
                  <a:close/>
                  <a:moveTo>
                    <a:pt x="7703141" y="3349668"/>
                  </a:moveTo>
                  <a:lnTo>
                    <a:pt x="59690" y="3349668"/>
                  </a:lnTo>
                  <a:lnTo>
                    <a:pt x="59690" y="59690"/>
                  </a:lnTo>
                  <a:lnTo>
                    <a:pt x="7703141" y="59690"/>
                  </a:lnTo>
                  <a:lnTo>
                    <a:pt x="7703141" y="3349668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14577" y="2959306"/>
            <a:ext cx="12079502" cy="430641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8759734" cy="44415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59734" cy="4441555"/>
            </a:xfrm>
            <a:custGeom>
              <a:avLst/>
              <a:gdLst/>
              <a:ahLst/>
              <a:cxnLst/>
              <a:rect l="l" t="t" r="r" b="b"/>
              <a:pathLst>
                <a:path w="8759734" h="4441555">
                  <a:moveTo>
                    <a:pt x="0" y="0"/>
                  </a:moveTo>
                  <a:lnTo>
                    <a:pt x="0" y="4441555"/>
                  </a:lnTo>
                  <a:lnTo>
                    <a:pt x="8759734" y="4441555"/>
                  </a:lnTo>
                  <a:lnTo>
                    <a:pt x="8759734" y="0"/>
                  </a:lnTo>
                  <a:lnTo>
                    <a:pt x="0" y="0"/>
                  </a:lnTo>
                  <a:close/>
                  <a:moveTo>
                    <a:pt x="8698774" y="4380595"/>
                  </a:moveTo>
                  <a:lnTo>
                    <a:pt x="59690" y="4380595"/>
                  </a:lnTo>
                  <a:lnTo>
                    <a:pt x="59690" y="59690"/>
                  </a:lnTo>
                  <a:lnTo>
                    <a:pt x="8698774" y="59690"/>
                  </a:lnTo>
                  <a:lnTo>
                    <a:pt x="8698774" y="4380595"/>
                  </a:lnTo>
                  <a:close/>
                </a:path>
              </a:pathLst>
            </a:custGeom>
            <a:solidFill>
              <a:srgbClr val="77FFD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6" b="106"/>
          <a:stretch>
            <a:fillRect/>
          </a:stretch>
        </p:blipFill>
        <p:spPr>
          <a:xfrm>
            <a:off x="2154899" y="2240120"/>
            <a:ext cx="13978202" cy="58067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168868" y="-4507280"/>
            <a:ext cx="8229600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67219">
            <a:off x="-3759501" y="7034317"/>
            <a:ext cx="6815320" cy="681532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01263" y="5366303"/>
            <a:ext cx="8485474" cy="215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83"/>
              </a:lnSpc>
            </a:pPr>
            <a:r>
              <a:rPr lang="en-US" sz="18655">
                <a:solidFill>
                  <a:srgbClr val="5CE1E6"/>
                </a:solidFill>
                <a:latin typeface="Great Vibes"/>
              </a:rPr>
              <a:t>Thankyou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12372282" y="0"/>
            <a:ext cx="5872380" cy="59590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 flipV="1">
            <a:off x="-25699" y="0"/>
            <a:ext cx="5872380" cy="595905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567109" y="3455599"/>
            <a:ext cx="6876086" cy="7426549"/>
            <a:chOff x="0" y="0"/>
            <a:chExt cx="9168115" cy="990206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13192" y="0"/>
              <a:ext cx="3675122" cy="582783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4301181"/>
              <a:ext cx="9168115" cy="5600885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670458" y="433394"/>
            <a:ext cx="893539" cy="151447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064329" y="1083981"/>
            <a:ext cx="634709" cy="107577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800000">
            <a:off x="16831145" y="6344003"/>
            <a:ext cx="945381" cy="90756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3801814">
            <a:off x="480259" y="8248146"/>
            <a:ext cx="1096881" cy="129808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563997" y="8751362"/>
            <a:ext cx="8267148" cy="17361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2215503" y="8536075"/>
            <a:ext cx="964135" cy="72222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55318" y="4247426"/>
            <a:ext cx="10875827" cy="174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66"/>
              </a:lnSpc>
            </a:pPr>
            <a:r>
              <a:rPr lang="en-US" sz="14836">
                <a:solidFill>
                  <a:srgbClr val="5CE1E6"/>
                </a:solidFill>
                <a:latin typeface="Playlist Script"/>
              </a:rPr>
              <a:t>Welcome All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718896"/>
            <a:ext cx="4916401" cy="4849209"/>
            <a:chOff x="0" y="0"/>
            <a:chExt cx="6555201" cy="6465612"/>
          </a:xfrm>
        </p:grpSpPr>
        <p:grpSp>
          <p:nvGrpSpPr>
            <p:cNvPr id="3" name="Group 3"/>
            <p:cNvGrpSpPr/>
            <p:nvPr/>
          </p:nvGrpSpPr>
          <p:grpSpPr>
            <a:xfrm rot="-426806">
              <a:off x="335321" y="342105"/>
              <a:ext cx="5884560" cy="5781402"/>
              <a:chOff x="0" y="0"/>
              <a:chExt cx="3216910" cy="316051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9050" y="223520"/>
                <a:ext cx="3178810" cy="2929376"/>
              </a:xfrm>
              <a:custGeom>
                <a:avLst/>
                <a:gdLst/>
                <a:ahLst/>
                <a:cxnLst/>
                <a:rect l="l" t="t" r="r" b="b"/>
                <a:pathLst>
                  <a:path w="3178810" h="2929376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1158039"/>
                      <a:pt x="7620" y="1748277"/>
                      <a:pt x="7620" y="2008627"/>
                    </a:cubicBezTo>
                    <a:cubicBezTo>
                      <a:pt x="7620" y="2202937"/>
                      <a:pt x="16510" y="2601717"/>
                      <a:pt x="21590" y="2793487"/>
                    </a:cubicBezTo>
                    <a:lnTo>
                      <a:pt x="130810" y="2907787"/>
                    </a:lnTo>
                    <a:cubicBezTo>
                      <a:pt x="275590" y="2915407"/>
                      <a:pt x="543560" y="2929377"/>
                      <a:pt x="793750" y="2929377"/>
                    </a:cubicBezTo>
                    <a:lnTo>
                      <a:pt x="3178810" y="2929377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700" y="217170"/>
                <a:ext cx="3191510" cy="2942077"/>
              </a:xfrm>
              <a:custGeom>
                <a:avLst/>
                <a:gdLst/>
                <a:ahLst/>
                <a:cxnLst/>
                <a:rect l="l" t="t" r="r" b="b"/>
                <a:pathLst>
                  <a:path w="3191510" h="2942077">
                    <a:moveTo>
                      <a:pt x="3191510" y="2942077"/>
                    </a:moveTo>
                    <a:lnTo>
                      <a:pt x="800100" y="2942077"/>
                    </a:lnTo>
                    <a:cubicBezTo>
                      <a:pt x="547370" y="2942077"/>
                      <a:pt x="270510" y="2928107"/>
                      <a:pt x="137160" y="2920487"/>
                    </a:cubicBezTo>
                    <a:lnTo>
                      <a:pt x="134620" y="2920487"/>
                    </a:lnTo>
                    <a:lnTo>
                      <a:pt x="21590" y="2802377"/>
                    </a:lnTo>
                    <a:lnTo>
                      <a:pt x="21590" y="2799837"/>
                    </a:lnTo>
                    <a:cubicBezTo>
                      <a:pt x="16510" y="2596637"/>
                      <a:pt x="7620" y="2202937"/>
                      <a:pt x="7620" y="2014977"/>
                    </a:cubicBezTo>
                    <a:cubicBezTo>
                      <a:pt x="7620" y="1899407"/>
                      <a:pt x="6350" y="1722877"/>
                      <a:pt x="5080" y="1518468"/>
                    </a:cubicBezTo>
                    <a:cubicBezTo>
                      <a:pt x="3810" y="1267186"/>
                      <a:pt x="2540" y="982908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942077"/>
                    </a:lnTo>
                    <a:close/>
                    <a:moveTo>
                      <a:pt x="139700" y="2907787"/>
                    </a:moveTo>
                    <a:cubicBezTo>
                      <a:pt x="273050" y="2915407"/>
                      <a:pt x="548640" y="2929377"/>
                      <a:pt x="800100" y="2929377"/>
                    </a:cubicBezTo>
                    <a:lnTo>
                      <a:pt x="3178810" y="2929377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82908"/>
                      <a:pt x="16510" y="1267186"/>
                      <a:pt x="17780" y="1518468"/>
                    </a:cubicBezTo>
                    <a:cubicBezTo>
                      <a:pt x="19050" y="1722877"/>
                      <a:pt x="20320" y="1899407"/>
                      <a:pt x="20320" y="2014977"/>
                    </a:cubicBezTo>
                    <a:cubicBezTo>
                      <a:pt x="20320" y="2201667"/>
                      <a:pt x="29210" y="2592827"/>
                      <a:pt x="34290" y="2797297"/>
                    </a:cubicBezTo>
                    <a:lnTo>
                      <a:pt x="139700" y="2907787"/>
                    </a:lnTo>
                    <a:close/>
                    <a:moveTo>
                      <a:pt x="139700" y="2907787"/>
                    </a:moveTo>
                    <a:lnTo>
                      <a:pt x="133350" y="2782057"/>
                    </a:lnTo>
                    <a:lnTo>
                      <a:pt x="34290" y="2796027"/>
                    </a:lnTo>
                    <a:lnTo>
                      <a:pt x="139700" y="29077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617220" h="30480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 rot="-426806">
              <a:off x="1434919" y="1742989"/>
              <a:ext cx="3676077" cy="3611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12"/>
                </a:lnSpc>
              </a:pPr>
              <a:r>
                <a:rPr lang="en-US" sz="3866" spc="38">
                  <a:solidFill>
                    <a:srgbClr val="000000"/>
                  </a:solidFill>
                  <a:latin typeface="Cinzel Bold"/>
                </a:rPr>
                <a:t>NOW let's LOOK INTO ER DIAGRAM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10490" y="2447898"/>
            <a:ext cx="7843289" cy="8360567"/>
            <a:chOff x="0" y="0"/>
            <a:chExt cx="10457718" cy="1114742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90339" y="0"/>
              <a:ext cx="4285670" cy="688976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4758707"/>
              <a:ext cx="10457718" cy="6388715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12372282" y="0"/>
            <a:ext cx="5872380" cy="59590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 flipH="1" flipV="1">
            <a:off x="0" y="43339"/>
            <a:ext cx="5872380" cy="59590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670458" y="433394"/>
            <a:ext cx="893539" cy="151447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064329" y="1083981"/>
            <a:ext cx="634709" cy="107577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800000">
            <a:off x="16831145" y="6344003"/>
            <a:ext cx="945381" cy="9075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 flipV="1">
            <a:off x="0" y="0"/>
            <a:ext cx="5872380" cy="59590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2415620" y="4272040"/>
            <a:ext cx="5872380" cy="595905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162300" y="800100"/>
            <a:ext cx="11925300" cy="8991600"/>
            <a:chOff x="0" y="0"/>
            <a:chExt cx="5565560" cy="43383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65560" cy="4338375"/>
            </a:xfrm>
            <a:custGeom>
              <a:avLst/>
              <a:gdLst/>
              <a:ahLst/>
              <a:cxnLst/>
              <a:rect l="l" t="t" r="r" b="b"/>
              <a:pathLst>
                <a:path w="5565560" h="4338375">
                  <a:moveTo>
                    <a:pt x="0" y="0"/>
                  </a:moveTo>
                  <a:lnTo>
                    <a:pt x="0" y="4338375"/>
                  </a:lnTo>
                  <a:lnTo>
                    <a:pt x="5565560" y="4338375"/>
                  </a:lnTo>
                  <a:lnTo>
                    <a:pt x="5565560" y="0"/>
                  </a:lnTo>
                  <a:lnTo>
                    <a:pt x="0" y="0"/>
                  </a:lnTo>
                  <a:close/>
                  <a:moveTo>
                    <a:pt x="5504600" y="4277415"/>
                  </a:moveTo>
                  <a:lnTo>
                    <a:pt x="59690" y="4277415"/>
                  </a:lnTo>
                  <a:lnTo>
                    <a:pt x="59690" y="59690"/>
                  </a:lnTo>
                  <a:lnTo>
                    <a:pt x="5504600" y="59690"/>
                  </a:lnTo>
                  <a:lnTo>
                    <a:pt x="5504600" y="427741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831145" y="6344003"/>
            <a:ext cx="945381" cy="907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E1944-9ED7-4DBA-A6BA-2A44AD4F0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41" y="1150729"/>
            <a:ext cx="11188917" cy="82802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5051" y="2331731"/>
            <a:ext cx="9697897" cy="5142267"/>
            <a:chOff x="0" y="0"/>
            <a:chExt cx="4586621" cy="2432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6620" cy="2432035"/>
            </a:xfrm>
            <a:custGeom>
              <a:avLst/>
              <a:gdLst/>
              <a:ahLst/>
              <a:cxnLst/>
              <a:rect l="l" t="t" r="r" b="b"/>
              <a:pathLst>
                <a:path w="4586620" h="2432035">
                  <a:moveTo>
                    <a:pt x="0" y="0"/>
                  </a:moveTo>
                  <a:lnTo>
                    <a:pt x="0" y="2432035"/>
                  </a:lnTo>
                  <a:lnTo>
                    <a:pt x="4586620" y="2432035"/>
                  </a:lnTo>
                  <a:lnTo>
                    <a:pt x="4586620" y="0"/>
                  </a:lnTo>
                  <a:lnTo>
                    <a:pt x="0" y="0"/>
                  </a:lnTo>
                  <a:close/>
                  <a:moveTo>
                    <a:pt x="4525661" y="2371075"/>
                  </a:moveTo>
                  <a:lnTo>
                    <a:pt x="59690" y="2371075"/>
                  </a:lnTo>
                  <a:lnTo>
                    <a:pt x="59690" y="59690"/>
                  </a:lnTo>
                  <a:lnTo>
                    <a:pt x="4525661" y="59690"/>
                  </a:lnTo>
                  <a:lnTo>
                    <a:pt x="4525661" y="237107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118883" y="5010150"/>
            <a:ext cx="6126160" cy="7255193"/>
            <a:chOff x="0" y="0"/>
            <a:chExt cx="8168214" cy="9673590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1435895" y="2036143"/>
              <a:ext cx="6823242" cy="2569108"/>
              <a:chOff x="0" y="0"/>
              <a:chExt cx="1079350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2700000">
              <a:off x="-168048" y="4882144"/>
              <a:ext cx="7349881" cy="2569108"/>
              <a:chOff x="0" y="0"/>
              <a:chExt cx="1162657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0F0040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3953543" y="-1104133"/>
            <a:ext cx="5019238" cy="6247633"/>
            <a:chOff x="0" y="0"/>
            <a:chExt cx="6692317" cy="8330177"/>
          </a:xfrm>
        </p:grpSpPr>
        <p:grpSp>
          <p:nvGrpSpPr>
            <p:cNvPr id="10" name="Group 10"/>
            <p:cNvGrpSpPr/>
            <p:nvPr/>
          </p:nvGrpSpPr>
          <p:grpSpPr>
            <a:xfrm rot="-2700000">
              <a:off x="40177" y="3774478"/>
              <a:ext cx="6305557" cy="2725486"/>
              <a:chOff x="0" y="0"/>
              <a:chExt cx="940228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 rot="-2700000">
              <a:off x="773401" y="1653419"/>
              <a:ext cx="5805509" cy="2725486"/>
              <a:chOff x="0" y="0"/>
              <a:chExt cx="865665" cy="406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4975994" y="3451176"/>
            <a:ext cx="8336012" cy="402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0"/>
              </a:lnSpc>
            </a:pPr>
            <a:r>
              <a:rPr lang="en-US" sz="18326">
                <a:solidFill>
                  <a:srgbClr val="FFF8F3"/>
                </a:solidFill>
                <a:latin typeface="Great Vibes"/>
              </a:rPr>
              <a:t>Relational Schema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2034380" y="5010150"/>
            <a:ext cx="6126160" cy="7255193"/>
            <a:chOff x="0" y="0"/>
            <a:chExt cx="8168214" cy="9673590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1435895" y="2036143"/>
              <a:ext cx="6823242" cy="2569108"/>
              <a:chOff x="0" y="0"/>
              <a:chExt cx="1079350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-168048" y="4882144"/>
              <a:ext cx="7349881" cy="2569108"/>
              <a:chOff x="0" y="0"/>
              <a:chExt cx="1162657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0F0040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-1199721" y="-1104133"/>
            <a:ext cx="5019238" cy="6247633"/>
            <a:chOff x="0" y="0"/>
            <a:chExt cx="6692317" cy="8330177"/>
          </a:xfrm>
        </p:grpSpPr>
        <p:grpSp>
          <p:nvGrpSpPr>
            <p:cNvPr id="21" name="Group 21"/>
            <p:cNvGrpSpPr/>
            <p:nvPr/>
          </p:nvGrpSpPr>
          <p:grpSpPr>
            <a:xfrm rot="-2700000">
              <a:off x="40177" y="3774478"/>
              <a:ext cx="6305557" cy="2725486"/>
              <a:chOff x="0" y="0"/>
              <a:chExt cx="940228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2700000">
              <a:off x="773401" y="1653419"/>
              <a:ext cx="5805509" cy="2725486"/>
              <a:chOff x="0" y="0"/>
              <a:chExt cx="865665" cy="406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35705"/>
            <a:ext cx="16372818" cy="8422595"/>
            <a:chOff x="0" y="0"/>
            <a:chExt cx="8178157" cy="42070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8157" cy="4207053"/>
            </a:xfrm>
            <a:custGeom>
              <a:avLst/>
              <a:gdLst/>
              <a:ahLst/>
              <a:cxnLst/>
              <a:rect l="l" t="t" r="r" b="b"/>
              <a:pathLst>
                <a:path w="8178157" h="4207053">
                  <a:moveTo>
                    <a:pt x="0" y="0"/>
                  </a:moveTo>
                  <a:lnTo>
                    <a:pt x="0" y="4207053"/>
                  </a:lnTo>
                  <a:lnTo>
                    <a:pt x="8178157" y="4207053"/>
                  </a:lnTo>
                  <a:lnTo>
                    <a:pt x="8178157" y="0"/>
                  </a:lnTo>
                  <a:lnTo>
                    <a:pt x="0" y="0"/>
                  </a:lnTo>
                  <a:close/>
                  <a:moveTo>
                    <a:pt x="8117197" y="4146093"/>
                  </a:moveTo>
                  <a:lnTo>
                    <a:pt x="59690" y="4146093"/>
                  </a:lnTo>
                  <a:lnTo>
                    <a:pt x="59690" y="59690"/>
                  </a:lnTo>
                  <a:lnTo>
                    <a:pt x="8117197" y="59690"/>
                  </a:lnTo>
                  <a:lnTo>
                    <a:pt x="8117197" y="4146093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36397" y="1104900"/>
            <a:ext cx="15815205" cy="7382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77857" lvl="1" indent="-438929">
              <a:lnSpc>
                <a:spcPts val="9758"/>
              </a:lnSpc>
              <a:buFont typeface="Arial"/>
              <a:buChar char="•"/>
            </a:pPr>
            <a:r>
              <a:rPr lang="en-US" sz="4066" dirty="0">
                <a:solidFill>
                  <a:srgbClr val="FFFFFF"/>
                </a:solidFill>
                <a:latin typeface="Cinzel Bold"/>
              </a:rPr>
              <a:t>INVENTOR ( INVENTOR_ID, F_NAME, L_NAME, COUNTRY, JOB_TYPE, DOB, AGE, QUALIFICATION, SPECIALIZATION_FIELD, YEAR_OF_EXPERIENCE )</a:t>
            </a:r>
          </a:p>
          <a:p>
            <a:pPr marL="877857" lvl="1" indent="-438929">
              <a:lnSpc>
                <a:spcPts val="9758"/>
              </a:lnSpc>
              <a:buFont typeface="Arial"/>
              <a:buChar char="•"/>
            </a:pPr>
            <a:r>
              <a:rPr lang="en-US" sz="4066" dirty="0">
                <a:solidFill>
                  <a:srgbClr val="FFFFFF"/>
                </a:solidFill>
                <a:latin typeface="Cinzel Bold"/>
              </a:rPr>
              <a:t>INVENTION (INVENTION_ID, INVENTION_NAME, CATEGORY, YEAR_OF_INVENTION, STORY_BEHIND)</a:t>
            </a:r>
          </a:p>
          <a:p>
            <a:pPr marL="877857" lvl="1" indent="-438929">
              <a:lnSpc>
                <a:spcPts val="9758"/>
              </a:lnSpc>
              <a:buFont typeface="Arial"/>
              <a:buChar char="•"/>
            </a:pPr>
            <a:r>
              <a:rPr lang="en-US" sz="4066" dirty="0">
                <a:solidFill>
                  <a:srgbClr val="FFFFFF"/>
                </a:solidFill>
                <a:latin typeface="Cinzel Bold"/>
              </a:rPr>
              <a:t>INVENTS (INVENTION_ID, INVENTOR_ID)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0747"/>
            <a:ext cx="16230600" cy="8685505"/>
            <a:chOff x="0" y="0"/>
            <a:chExt cx="8107120" cy="43383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07120" cy="4338375"/>
            </a:xfrm>
            <a:custGeom>
              <a:avLst/>
              <a:gdLst/>
              <a:ahLst/>
              <a:cxnLst/>
              <a:rect l="l" t="t" r="r" b="b"/>
              <a:pathLst>
                <a:path w="8107120" h="4338375">
                  <a:moveTo>
                    <a:pt x="0" y="0"/>
                  </a:moveTo>
                  <a:lnTo>
                    <a:pt x="0" y="4338375"/>
                  </a:lnTo>
                  <a:lnTo>
                    <a:pt x="8107120" y="4338375"/>
                  </a:lnTo>
                  <a:lnTo>
                    <a:pt x="8107120" y="0"/>
                  </a:lnTo>
                  <a:lnTo>
                    <a:pt x="0" y="0"/>
                  </a:lnTo>
                  <a:close/>
                  <a:moveTo>
                    <a:pt x="8046159" y="4277415"/>
                  </a:moveTo>
                  <a:lnTo>
                    <a:pt x="59690" y="4277415"/>
                  </a:lnTo>
                  <a:lnTo>
                    <a:pt x="59690" y="59690"/>
                  </a:lnTo>
                  <a:lnTo>
                    <a:pt x="8046159" y="59690"/>
                  </a:lnTo>
                  <a:lnTo>
                    <a:pt x="8046159" y="427741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29542" y="947080"/>
            <a:ext cx="15428915" cy="795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258" lvl="1" indent="-410129">
              <a:lnSpc>
                <a:spcPts val="9156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Cinzel Bold"/>
              </a:rPr>
              <a:t>PANEL (PANEL_ID, YEAR, CATEGORY);</a:t>
            </a:r>
          </a:p>
          <a:p>
            <a:pPr marL="820258" lvl="1" indent="-410129">
              <a:lnSpc>
                <a:spcPts val="9156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Cinzel Bold"/>
              </a:rPr>
              <a:t>JURY (PANEL_ID, JURY_ID, JURY_NAME, QUALIFICATION, YEAR_OF_EXPERIENCE );</a:t>
            </a:r>
          </a:p>
          <a:p>
            <a:pPr marL="820258" lvl="1" indent="-410129">
              <a:lnSpc>
                <a:spcPts val="9156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Cinzel Bold"/>
              </a:rPr>
              <a:t>NOMINATIONS (PANEL_ID, INVENTION_NAME, MARKS);</a:t>
            </a:r>
          </a:p>
          <a:p>
            <a:pPr marL="820258" lvl="1" indent="-410129">
              <a:lnSpc>
                <a:spcPts val="9156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Cinzel Bold"/>
              </a:rPr>
              <a:t>AWARDS (AWARD_ID, AWARD_NAME, CATEGORY, REWARD_AMOUNT, SPONSERED_BY);</a:t>
            </a:r>
          </a:p>
          <a:p>
            <a:pPr marL="820258" lvl="1" indent="-410129">
              <a:lnSpc>
                <a:spcPts val="9156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Cinzel Bold"/>
              </a:rPr>
              <a:t>WINNER (INVENTION_ID , PANEL_ID , AWARD_ID );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8372597" cy="5517844"/>
          </a:xfrm>
          <a:prstGeom prst="rect">
            <a:avLst/>
          </a:prstGeom>
          <a:solidFill>
            <a:srgbClr val="04459D">
              <a:alpha val="1960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257899"/>
            <a:ext cx="11845112" cy="3771202"/>
            <a:chOff x="0" y="0"/>
            <a:chExt cx="6353632" cy="20228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3632" cy="2022845"/>
            </a:xfrm>
            <a:custGeom>
              <a:avLst/>
              <a:gdLst/>
              <a:ahLst/>
              <a:cxnLst/>
              <a:rect l="l" t="t" r="r" b="b"/>
              <a:pathLst>
                <a:path w="6353632" h="2022845">
                  <a:moveTo>
                    <a:pt x="0" y="0"/>
                  </a:moveTo>
                  <a:lnTo>
                    <a:pt x="0" y="2022845"/>
                  </a:lnTo>
                  <a:lnTo>
                    <a:pt x="6353632" y="2022845"/>
                  </a:lnTo>
                  <a:lnTo>
                    <a:pt x="6353632" y="0"/>
                  </a:lnTo>
                  <a:lnTo>
                    <a:pt x="0" y="0"/>
                  </a:lnTo>
                  <a:close/>
                  <a:moveTo>
                    <a:pt x="6292672" y="1961885"/>
                  </a:moveTo>
                  <a:lnTo>
                    <a:pt x="59690" y="1961885"/>
                  </a:lnTo>
                  <a:lnTo>
                    <a:pt x="59690" y="59690"/>
                  </a:lnTo>
                  <a:lnTo>
                    <a:pt x="6292672" y="59690"/>
                  </a:lnTo>
                  <a:lnTo>
                    <a:pt x="6292672" y="1961885"/>
                  </a:ln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0824150" y="2837629"/>
            <a:ext cx="7554490" cy="7542403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0101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0733510" y="-720246"/>
            <a:ext cx="7554490" cy="7542403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08058" y="4475835"/>
            <a:ext cx="11286396" cy="193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68"/>
              </a:lnSpc>
            </a:pPr>
            <a:r>
              <a:rPr lang="en-US" sz="16829">
                <a:solidFill>
                  <a:srgbClr val="5CE1E6"/>
                </a:solidFill>
                <a:latin typeface="Great Vibes"/>
              </a:rPr>
              <a:t>SQL  Queries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644</Words>
  <Application>Microsoft Office PowerPoint</Application>
  <PresentationFormat>Custom</PresentationFormat>
  <Paragraphs>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Cinzel</vt:lpstr>
      <vt:lpstr>Arima Madurai Medium Bold</vt:lpstr>
      <vt:lpstr>Arima Madurai Medium</vt:lpstr>
      <vt:lpstr>Calibri</vt:lpstr>
      <vt:lpstr>Arial</vt:lpstr>
      <vt:lpstr>Cinzel Bold</vt:lpstr>
      <vt:lpstr>Great Vibes</vt:lpstr>
      <vt:lpstr>Playlist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DBMS</dc:title>
  <cp:lastModifiedBy>S Abhishek Abhi</cp:lastModifiedBy>
  <cp:revision>6</cp:revision>
  <dcterms:created xsi:type="dcterms:W3CDTF">2006-08-16T00:00:00Z</dcterms:created>
  <dcterms:modified xsi:type="dcterms:W3CDTF">2020-12-19T06:15:21Z</dcterms:modified>
  <dc:identifier>DAEQkS-oCsI</dc:identifier>
</cp:coreProperties>
</file>